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443" r:id="rId2"/>
    <p:sldId id="435" r:id="rId3"/>
    <p:sldId id="487" r:id="rId4"/>
    <p:sldId id="458" r:id="rId5"/>
    <p:sldId id="450" r:id="rId6"/>
    <p:sldId id="449" r:id="rId7"/>
    <p:sldId id="451" r:id="rId8"/>
    <p:sldId id="359" r:id="rId9"/>
    <p:sldId id="491" r:id="rId10"/>
    <p:sldId id="452" r:id="rId11"/>
    <p:sldId id="468" r:id="rId12"/>
    <p:sldId id="377" r:id="rId13"/>
    <p:sldId id="378" r:id="rId14"/>
    <p:sldId id="437" r:id="rId15"/>
    <p:sldId id="469" r:id="rId16"/>
    <p:sldId id="363" r:id="rId17"/>
    <p:sldId id="492" r:id="rId18"/>
    <p:sldId id="364" r:id="rId19"/>
    <p:sldId id="365" r:id="rId20"/>
    <p:sldId id="360" r:id="rId21"/>
    <p:sldId id="361" r:id="rId22"/>
    <p:sldId id="453" r:id="rId23"/>
    <p:sldId id="439" r:id="rId24"/>
    <p:sldId id="438" r:id="rId25"/>
    <p:sldId id="366" r:id="rId26"/>
    <p:sldId id="261" r:id="rId27"/>
    <p:sldId id="372" r:id="rId28"/>
    <p:sldId id="483" r:id="rId29"/>
    <p:sldId id="493" r:id="rId30"/>
    <p:sldId id="370" r:id="rId31"/>
    <p:sldId id="374" r:id="rId32"/>
    <p:sldId id="375" r:id="rId33"/>
    <p:sldId id="466" r:id="rId34"/>
    <p:sldId id="462" r:id="rId35"/>
    <p:sldId id="459" r:id="rId36"/>
    <p:sldId id="461" r:id="rId37"/>
    <p:sldId id="460" r:id="rId38"/>
    <p:sldId id="473" r:id="rId39"/>
    <p:sldId id="475" r:id="rId40"/>
    <p:sldId id="477" r:id="rId41"/>
    <p:sldId id="442" r:id="rId42"/>
    <p:sldId id="456" r:id="rId43"/>
    <p:sldId id="454" r:id="rId44"/>
    <p:sldId id="457" r:id="rId45"/>
    <p:sldId id="478" r:id="rId46"/>
    <p:sldId id="373" r:id="rId47"/>
    <p:sldId id="481" r:id="rId48"/>
    <p:sldId id="479" r:id="rId49"/>
    <p:sldId id="259" r:id="rId50"/>
    <p:sldId id="447" r:id="rId51"/>
    <p:sldId id="444" r:id="rId52"/>
    <p:sldId id="445" r:id="rId53"/>
    <p:sldId id="446" r:id="rId54"/>
    <p:sldId id="448" r:id="rId55"/>
    <p:sldId id="480" r:id="rId56"/>
    <p:sldId id="482" r:id="rId57"/>
    <p:sldId id="485" r:id="rId58"/>
    <p:sldId id="484" r:id="rId59"/>
    <p:sldId id="465" r:id="rId60"/>
    <p:sldId id="486" r:id="rId61"/>
    <p:sldId id="490" r:id="rId62"/>
    <p:sldId id="489" r:id="rId63"/>
    <p:sldId id="488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4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43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29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66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765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193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054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rxiv.org/abs/1612.08242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8.02002.pdf" TargetMode="External"/><Relationship Id="rId2" Type="http://schemas.openxmlformats.org/officeDocument/2006/relationships/hyperlink" Target="https://arxiv.org/abs/1804.02767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rxiv.org/pdf/2112.09747.pdf" TargetMode="External"/><Relationship Id="rId5" Type="http://schemas.openxmlformats.org/officeDocument/2006/relationships/hyperlink" Target="https://paperswithcode.com/paper/yolov9-learning-what-you-want-to-learn-using" TargetMode="External"/><Relationship Id="rId4" Type="http://schemas.openxmlformats.org/officeDocument/2006/relationships/hyperlink" Target="https://arxiv.org/abs/2004.10934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rxiv.org/pdf/2304.00501.pdf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huggingface.co/models?pipeline_tag=object-detection" TargetMode="Externa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8.02002.pdf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remyjordan.me/semantic-segmentation/" TargetMode="External"/><Relationship Id="rId2" Type="http://schemas.openxmlformats.org/officeDocument/2006/relationships/hyperlink" Target="https://arxiv.org/abs/2006.148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8.02002v2" TargetMode="Externa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2004.10934" TargetMode="External"/><Relationship Id="rId4" Type="http://schemas.openxmlformats.org/officeDocument/2006/relationships/image" Target="../media/image19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10934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2023, 2024,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</a:t>
            </a:r>
            <a:r>
              <a:rPr lang="en-US" sz="2800"/>
              <a:t>Not </a:t>
            </a:r>
            <a:r>
              <a:rPr lang="en-US" sz="2800" dirty="0"/>
              <a:t>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Lin, et. al., 2018</a:t>
            </a:r>
            <a:r>
              <a:rPr lang="en-US" sz="2800" dirty="0"/>
              <a:t>, Focal Loss for Dense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4"/>
              </a:rPr>
              <a:t>Bochkovskiy</a:t>
            </a:r>
            <a:r>
              <a:rPr lang="en-US" sz="2800" dirty="0">
                <a:hlinkClick r:id="rId4"/>
              </a:rPr>
              <a:t>, et. al</a:t>
            </a:r>
            <a:r>
              <a:rPr lang="en-US" sz="2800" dirty="0"/>
              <a:t>., 2020, YOLOv4: Optimal Speed and Accuracy of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YOLOv5, YOLOv6, YOLOv7, YOLOv8, </a:t>
            </a:r>
            <a:r>
              <a:rPr lang="en-US" sz="2800" dirty="0">
                <a:hlinkClick r:id="rId5"/>
              </a:rPr>
              <a:t>YOLOv9, Wang et.al., 2024</a:t>
            </a:r>
            <a:r>
              <a:rPr lang="en-US" sz="2800" dirty="0"/>
              <a:t>, and many other YOLO spin-off versions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800" dirty="0">
                <a:hlinkClick r:id="rId6"/>
              </a:rPr>
              <a:t>Chen, et. al., 2022</a:t>
            </a:r>
            <a:r>
              <a:rPr lang="en-US" sz="2800" dirty="0"/>
              <a:t> proposed a simplified transformer architecture for dense CV tasks. May point toward the future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32094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The Object Detection Literature is Extensive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58605" y="1120391"/>
            <a:ext cx="3898935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Continued advances in the YOLO family of real-time object detectors has created a tangle of models and published literature!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It is very hard to keep up!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YOLO Architecture review paper, </a:t>
            </a:r>
            <a:r>
              <a:rPr lang="en-US" sz="2800" dirty="0" err="1">
                <a:hlinkClick r:id="rId2"/>
              </a:rPr>
              <a:t>Terven</a:t>
            </a:r>
            <a:r>
              <a:rPr lang="en-US" sz="2800" dirty="0">
                <a:hlinkClick r:id="rId2"/>
              </a:rPr>
              <a:t> and Cordova-Esparza, 2024 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BB2A3E-EF36-3901-6655-52285B1B4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817" y="1120390"/>
            <a:ext cx="7726183" cy="5566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</a:t>
            </a:r>
            <a:r>
              <a:rPr lang="en-US" sz="2800" b="1" dirty="0"/>
              <a:t>prior, prototype, or anchor </a:t>
            </a:r>
            <a:r>
              <a:rPr lang="en-US" sz="2800" dirty="0"/>
              <a:t>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3158538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 proposed: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localize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identify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  <a:endParaRPr lang="en-GB" b="1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identifying multiple objects is key to scene understanding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Task related to semantic segmentation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dense CV task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and segmentation are dense CV tasks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is not dense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Objects can occur anywhere in an image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Localize objects to pixel-level 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does not require pixel-level accuracy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estimates using proposals as prior 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sets,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391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YOLOv2 (9000)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</a:t>
            </a:r>
            <a:r>
              <a:rPr lang="en-US" sz="2800" b="1" dirty="0"/>
              <a:t>multiple scale bounding boxes </a:t>
            </a:r>
            <a:r>
              <a:rPr lang="en-US" sz="2800" dirty="0"/>
              <a:t>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r>
              <a:rPr lang="en-US" sz="2000" dirty="0"/>
              <a:t>From </a:t>
            </a:r>
            <a:r>
              <a:rPr lang="en-US" sz="2000" dirty="0">
                <a:hlinkClick r:id="rId3"/>
              </a:rPr>
              <a:t>Redmon, et. al. 2016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6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391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YOLOv2 (9000)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Attention map </a:t>
            </a:r>
            <a:r>
              <a:rPr lang="en-US" sz="2800" dirty="0"/>
              <a:t>used to determine probabilities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Non-maximal suppression </a:t>
            </a:r>
            <a:r>
              <a:rPr lang="en-US" sz="2800" dirty="0"/>
              <a:t>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r>
              <a:rPr lang="en-US" sz="2000" dirty="0"/>
              <a:t>From </a:t>
            </a:r>
            <a:r>
              <a:rPr lang="en-US" sz="2000" dirty="0">
                <a:hlinkClick r:id="rId3"/>
              </a:rPr>
              <a:t>Redmon, et. al. 2016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64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identify objects in an image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Identification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sz="2400" dirty="0">
                <a:hlinkClick r:id="rId3"/>
              </a:rPr>
              <a:t>https://cloud.google.com/vision/automl/object-detection/docs/</a:t>
            </a:r>
            <a:r>
              <a:rPr lang="en-US" sz="2400" dirty="0"/>
              <a:t>  </a:t>
            </a: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https://huggingface.co/models?pipeline_tag=object-detection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74448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163DA7C-FB94-425A-A93A-605465237C1B}"/>
                  </a:ext>
                </a:extLst>
              </p:cNvPr>
              <p:cNvSpPr txBox="1"/>
              <p:nvPr/>
            </p:nvSpPr>
            <p:spPr>
              <a:xfrm>
                <a:off x="458605" y="1622033"/>
                <a:ext cx="7424327" cy="31425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Find bounding box parameters 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4 numeric parameters,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endParaRPr lang="en-US" sz="28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A regression problem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Probability of no object,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 dirty="0"/>
                  <a:t> 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Use logistic regression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Category (</a:t>
                </a:r>
                <a:r>
                  <a:rPr lang="en-US" sz="2800" i="1" dirty="0"/>
                  <a:t>c</a:t>
                </a:r>
                <a:r>
                  <a:rPr lang="en-US" sz="2800" i="1" baseline="-25000" dirty="0"/>
                  <a:t>1</a:t>
                </a:r>
                <a:r>
                  <a:rPr lang="en-US" sz="2800" i="1" dirty="0"/>
                  <a:t>,c</a:t>
                </a:r>
                <a:r>
                  <a:rPr lang="en-US" sz="2800" i="1" baseline="-25000" dirty="0"/>
                  <a:t>2</a:t>
                </a:r>
                <a:r>
                  <a:rPr lang="en-US" sz="2800" i="1" dirty="0"/>
                  <a:t>,…,</a:t>
                </a:r>
                <a:r>
                  <a:rPr lang="en-US" sz="2800" i="1" dirty="0" err="1"/>
                  <a:t>c</a:t>
                </a:r>
                <a:r>
                  <a:rPr lang="en-US" sz="2800" i="1" baseline="-25000" dirty="0" err="1"/>
                  <a:t>n</a:t>
                </a:r>
                <a:r>
                  <a:rPr lang="en-US" sz="2800" dirty="0"/>
                  <a:t>), as label for box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A classification problem </a:t>
                </a: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163DA7C-FB94-425A-A93A-605465237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605" y="1622033"/>
                <a:ext cx="7424327" cy="3142527"/>
              </a:xfrm>
              <a:prstGeom prst="rect">
                <a:avLst/>
              </a:prstGeom>
              <a:blipFill>
                <a:blip r:embed="rId2"/>
                <a:stretch>
                  <a:fillRect l="-1478" t="-1744" b="-44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0343" y="1622033"/>
            <a:ext cx="1641368" cy="424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regression problem and identification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 in box,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 (NMS)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algorithm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HNM is applied in other object detection algorithms </a:t>
            </a:r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Sequential or </a:t>
            </a:r>
            <a:r>
              <a:rPr lang="en-US" sz="2800" b="1" dirty="0"/>
              <a:t>two step</a:t>
            </a:r>
            <a:r>
              <a:rPr lang="en-US" sz="2800" dirty="0"/>
              <a:t> object detection algorithm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family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One step</a:t>
            </a:r>
            <a:r>
              <a:rPr lang="en-US" sz="2800" dirty="0"/>
              <a:t> object detection algorithm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</a:t>
            </a:r>
            <a:r>
              <a:rPr lang="en-US" sz="2800" b="1" dirty="0"/>
              <a:t>multi-task loss function </a:t>
            </a:r>
            <a:r>
              <a:rPr lang="en-US" sz="2800" dirty="0"/>
              <a:t>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real-time algorithms; e.g. SSD and YOLO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Suitable for video rates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Trade-off accuracy for speed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identification confidence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 </a:t>
                </a:r>
                <a:endParaRPr lang="en-US" sz="28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tensor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blipFill>
                <a:blip r:embed="rId3"/>
                <a:stretch>
                  <a:fillRect l="-1099" t="-1042" r="-1309" b="-1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identification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Functions for 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5593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Class imbalance with object detection </a:t>
            </a:r>
          </a:p>
          <a:p>
            <a:r>
              <a:rPr lang="en-US" dirty="0"/>
              <a:t>Class imbalance is a significant problem when training object detection models </a:t>
            </a:r>
          </a:p>
          <a:p>
            <a:pPr lvl="1"/>
            <a:r>
              <a:rPr lang="en-US" dirty="0"/>
              <a:t>Example: Foreground objects are generally only a small fraction of pixels </a:t>
            </a:r>
          </a:p>
          <a:p>
            <a:pPr lvl="1"/>
            <a:r>
              <a:rPr lang="en-US" dirty="0"/>
              <a:t>Example: Many types of small-area background categories – e.g. stripes on a road  </a:t>
            </a:r>
          </a:p>
          <a:p>
            <a:r>
              <a:rPr lang="en-US" dirty="0"/>
              <a:t>To overcome class imbalance problems, </a:t>
            </a:r>
            <a:r>
              <a:rPr lang="en-US" dirty="0">
                <a:hlinkClick r:id="rId2"/>
              </a:rPr>
              <a:t>Li, et. al</a:t>
            </a:r>
            <a:r>
              <a:rPr lang="en-US" dirty="0"/>
              <a:t>., use two approaches: </a:t>
            </a:r>
          </a:p>
          <a:p>
            <a:pPr lvl="1"/>
            <a:r>
              <a:rPr lang="en-US" b="1" dirty="0"/>
              <a:t>Focal loss </a:t>
            </a:r>
            <a:r>
              <a:rPr lang="en-US" dirty="0"/>
              <a:t>is applied in the position head </a:t>
            </a:r>
          </a:p>
          <a:p>
            <a:pPr lvl="1"/>
            <a:r>
              <a:rPr lang="en-US" dirty="0"/>
              <a:t>Training the end-to-end network uses </a:t>
            </a:r>
            <a:r>
              <a:rPr lang="en-US" b="1" dirty="0"/>
              <a:t>Dice loss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i="0" dirty="0">
                    <a:effectLst/>
                    <a:latin typeface="Inter"/>
                  </a:rPr>
                  <a:t>Dice-</a:t>
                </a:r>
                <a:r>
                  <a:rPr lang="en-US" b="1" i="0" dirty="0" err="1">
                    <a:effectLst/>
                    <a:latin typeface="Inter"/>
                  </a:rPr>
                  <a:t>Sørensen</a:t>
                </a:r>
                <a:r>
                  <a:rPr lang="en-US" b="1" i="0" dirty="0">
                    <a:effectLst/>
                    <a:latin typeface="Inter"/>
                  </a:rPr>
                  <a:t> coefficient</a:t>
                </a:r>
                <a:r>
                  <a:rPr lang="en-US" b="0" i="0" dirty="0">
                    <a:effectLst/>
                    <a:latin typeface="Inter"/>
                  </a:rPr>
                  <a:t>, or </a:t>
                </a:r>
                <a:r>
                  <a:rPr lang="en-US" b="1" dirty="0"/>
                  <a:t>Dice loss</a:t>
                </a:r>
                <a:r>
                  <a:rPr lang="en-US" dirty="0"/>
                  <a:t>, is considered more robust to class imbalance   </a:t>
                </a:r>
              </a:p>
              <a:p>
                <a:r>
                  <a:rPr lang="en-US" b="0" i="0" dirty="0">
                    <a:effectLst/>
                    <a:latin typeface="Inter"/>
                  </a:rPr>
                  <a:t>For two sets,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the Dice-</a:t>
                </a:r>
                <a:r>
                  <a:rPr lang="en-US" b="0" i="0" dirty="0" err="1">
                    <a:effectLst/>
                    <a:latin typeface="Inter"/>
                  </a:rPr>
                  <a:t>Sørensen</a:t>
                </a:r>
                <a:r>
                  <a:rPr lang="en-US" b="0" i="0" dirty="0">
                    <a:effectLst/>
                    <a:latin typeface="Inter"/>
                  </a:rPr>
                  <a:t> coefficient </a:t>
                </a:r>
                <a:r>
                  <a:rPr lang="en-US" dirty="0"/>
                  <a:t>is defined: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⋂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For the simple case of binary classification, we write Dice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Where: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label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Binary category prediction </a:t>
                </a:r>
              </a:p>
              <a:p>
                <a:r>
                  <a:rPr lang="en-US" dirty="0"/>
                  <a:t>Dice loss is equivalent to F1 loss</a:t>
                </a:r>
              </a:p>
              <a:p>
                <a:r>
                  <a:rPr lang="en-US" dirty="0"/>
                  <a:t>Full details on loss functions for training semantic segmentation models can be found in </a:t>
                </a:r>
                <a:r>
                  <a:rPr lang="en-US" dirty="0">
                    <a:hlinkClick r:id="rId2"/>
                  </a:rPr>
                  <a:t>Jadon, 2020</a:t>
                </a:r>
                <a:r>
                  <a:rPr lang="en-US" dirty="0"/>
                  <a:t>, or </a:t>
                </a:r>
                <a:r>
                  <a:rPr lang="en-US" dirty="0">
                    <a:hlinkClick r:id="rId3"/>
                  </a:rPr>
                  <a:t>Jeremy Jordan’s blog post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  <a:blipFill>
                <a:blip r:embed="rId4"/>
                <a:stretch>
                  <a:fillRect l="-1043" t="-2179" b="-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833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– closely related algorithms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320" y="182087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487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effectLst/>
                <a:latin typeface="Inter"/>
              </a:rPr>
              <a:t>Focal </a:t>
            </a:r>
            <a:r>
              <a:rPr lang="en-US" b="1" dirty="0"/>
              <a:t>loss </a:t>
            </a:r>
            <a:r>
              <a:rPr lang="en-US" dirty="0"/>
              <a:t>addresses class imbalance by reweighting cross-entropy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We can write binary cross-entropy in the well known form: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Focal loss reweights cross-entropy: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- Where: </a:t>
                </a:r>
              </a:p>
              <a:p>
                <a:pPr marL="0" indent="569913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hyperparameter,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en-US" sz="2400" dirty="0"/>
              </a:p>
              <a:p>
                <a:pPr marL="569913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cross-entropy</a:t>
                </a:r>
              </a:p>
              <a:p>
                <a:r>
                  <a:rPr lang="en-US" dirty="0"/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p>
                    </m:sSup>
                  </m:oMath>
                </a14:m>
                <a:r>
                  <a:rPr lang="en-US" dirty="0"/>
                  <a:t> term down-weights easy to learn categories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  <a:blipFill>
                <a:blip r:embed="rId2"/>
                <a:stretch>
                  <a:fillRect l="-2027" t="-1975" r="-3041" b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8976E0F-B461-CABA-855B-B5DAFEB2D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23" y="1836953"/>
            <a:ext cx="4727960" cy="43988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E729F6-46BF-1D81-9F0D-85F717AD2557}"/>
              </a:ext>
            </a:extLst>
          </p:cNvPr>
          <p:cNvSpPr txBox="1"/>
          <p:nvPr/>
        </p:nvSpPr>
        <p:spPr>
          <a:xfrm>
            <a:off x="6942423" y="6348475"/>
            <a:ext cx="6096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Find many more details in </a:t>
            </a:r>
            <a:r>
              <a:rPr lang="en-US" dirty="0">
                <a:hlinkClick r:id="rId4"/>
              </a:rPr>
              <a:t>Lin</a:t>
            </a:r>
            <a:r>
              <a:rPr lang="en-US" sz="1800" dirty="0">
                <a:hlinkClick r:id="rId4"/>
              </a:rPr>
              <a:t>, et. al, 2018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105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Architectures of object detectors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convolutionally NN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846091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08881" y="4891767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372495" y="4270893"/>
            <a:ext cx="1193326" cy="57519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464547" y="4295130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2" y="4834046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1" y="4297672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6310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Backbones: CNNs Create Feature Maps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Many choices have been tried 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VGG-16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ResNet-52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EfficientNet</a:t>
            </a:r>
            <a:r>
              <a:rPr lang="en-US" sz="2800" dirty="0"/>
              <a:t>-BO/B7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Darknet-53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Others…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2649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7841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319" y="3839330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63455" y="3255684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42333" y="2265462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27915" y="1364106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49672" y="4051169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26106" y="2991494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26106" y="1985461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32754" y="3783863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78311" y="275968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37285" y="183810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96000" y="1724803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71330" y="3485720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96000" y="2507837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47961" y="1698973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13516" y="2628478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20491" y="3623528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909698" y="1896795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607229" y="2118205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14224" y="2786491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46844" y="3017324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909698" y="3998130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20363" y="4228963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52891" y="1993855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51707" y="2849413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47915" y="4011086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25283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11666" y="208408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91465" y="4553504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13382" y="4843044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77477" y="271127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354204" y="823179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CE7A3B8-1048-1B75-56D9-8B884ECB6B85}"/>
              </a:ext>
            </a:extLst>
          </p:cNvPr>
          <p:cNvSpPr/>
          <p:nvPr/>
        </p:nvSpPr>
        <p:spPr>
          <a:xfrm rot="5400000">
            <a:off x="2818573" y="4418245"/>
            <a:ext cx="396853" cy="2631324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BB31F-8E2B-F821-A1C9-4A7CC1A74D7C}"/>
              </a:ext>
            </a:extLst>
          </p:cNvPr>
          <p:cNvSpPr txBox="1"/>
          <p:nvPr/>
        </p:nvSpPr>
        <p:spPr>
          <a:xfrm>
            <a:off x="607367" y="5932334"/>
            <a:ext cx="4296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E4A3FC2-B993-8FAD-B0F5-205403437014}"/>
              </a:ext>
            </a:extLst>
          </p:cNvPr>
          <p:cNvSpPr/>
          <p:nvPr/>
        </p:nvSpPr>
        <p:spPr>
          <a:xfrm rot="5400000">
            <a:off x="5988857" y="4408817"/>
            <a:ext cx="396853" cy="2709060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6B6EEA-7125-F605-A52C-0335D57EBA90}"/>
              </a:ext>
            </a:extLst>
          </p:cNvPr>
          <p:cNvSpPr txBox="1"/>
          <p:nvPr/>
        </p:nvSpPr>
        <p:spPr>
          <a:xfrm>
            <a:off x="4709299" y="5932334"/>
            <a:ext cx="3795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</a:t>
            </a:r>
          </a:p>
          <a:p>
            <a:r>
              <a:rPr lang="en-US" sz="2400" b="1" dirty="0"/>
              <a:t>Multiple scales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2E77077-9623-2F00-8244-A388CD18E85D}"/>
              </a:ext>
            </a:extLst>
          </p:cNvPr>
          <p:cNvSpPr/>
          <p:nvPr/>
        </p:nvSpPr>
        <p:spPr>
          <a:xfrm rot="5400000">
            <a:off x="8875296" y="3606588"/>
            <a:ext cx="396853" cy="246906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87D1F4-8D59-7F4D-0DB8-2298E47D0AF4}"/>
              </a:ext>
            </a:extLst>
          </p:cNvPr>
          <p:cNvSpPr txBox="1"/>
          <p:nvPr/>
        </p:nvSpPr>
        <p:spPr>
          <a:xfrm>
            <a:off x="7909974" y="5039547"/>
            <a:ext cx="3233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for </a:t>
            </a:r>
            <a:r>
              <a:rPr lang="en-US" sz="2400" b="1" dirty="0"/>
              <a:t>detection</a:t>
            </a:r>
            <a:r>
              <a:rPr lang="en-US" sz="2400" dirty="0"/>
              <a:t> and </a:t>
            </a:r>
            <a:r>
              <a:rPr lang="en-US" sz="2400" b="1" dirty="0"/>
              <a:t>identification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  <p:bldP spid="5" grpId="0" animBg="1"/>
      <p:bldP spid="6" grpId="0"/>
      <p:bldP spid="7" grpId="0" animBg="1"/>
      <p:bldP spid="8" grpId="0"/>
      <p:bldP spid="10" grpId="0" animBg="1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34111" y="5090773"/>
            <a:ext cx="5495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</a:t>
            </a:r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2966258" y="5491325"/>
            <a:ext cx="8039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 </a:t>
            </a:r>
            <a:r>
              <a:rPr lang="en-US" sz="2400" dirty="0"/>
              <a:t>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DarkNet-53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786471"/>
            <a:ext cx="2579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75806" y="4786472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578429" y="4270893"/>
            <a:ext cx="987392" cy="51557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531472" y="4189835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3" y="4786472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2" y="4250098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22308F0-CE89-2FF4-6042-8184557D7CE0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5"/>
              </a:rPr>
              <a:t>Bochkovskiy</a:t>
            </a:r>
            <a:r>
              <a:rPr lang="en-US" sz="1800" dirty="0">
                <a:hlinkClick r:id="rId5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03917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6739353" y="6449039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6244A9-2412-6CDA-7F7D-51E6485B3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403" y="1575388"/>
            <a:ext cx="6586576" cy="46919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405B2E-A078-FE1F-1D32-5B00B6579A4B}"/>
              </a:ext>
            </a:extLst>
          </p:cNvPr>
          <p:cNvSpPr txBox="1"/>
          <p:nvPr/>
        </p:nvSpPr>
        <p:spPr>
          <a:xfrm>
            <a:off x="398433" y="1935473"/>
            <a:ext cx="49468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YOLOv4 introduced mosaic data augmentation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Mosaic created from patches of several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Gives greater diversity of backgrounds and objects in augmented images </a:t>
            </a:r>
          </a:p>
        </p:txBody>
      </p:sp>
    </p:spTree>
    <p:extLst>
      <p:ext uri="{BB962C8B-B14F-4D97-AF65-F5344CB8AC3E}">
        <p14:creationId xmlns:p14="http://schemas.microsoft.com/office/powerpoint/2010/main" val="20738268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4F89C-0716-EDA1-9A40-7B1A67630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812" y="1623593"/>
            <a:ext cx="7093121" cy="41304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95065E-CA8A-195E-9B76-503A23C55528}"/>
              </a:ext>
            </a:extLst>
          </p:cNvPr>
          <p:cNvSpPr txBox="1"/>
          <p:nvPr/>
        </p:nvSpPr>
        <p:spPr>
          <a:xfrm>
            <a:off x="398434" y="1935473"/>
            <a:ext cx="47013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 = Sensitivity for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 = Mosaic augmentation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IT = Multiple anchors for single ground truth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GA = Genetic algorithm for network model selection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OA = Optimized anchors for 512 x 512 image  </a:t>
            </a:r>
          </a:p>
        </p:txBody>
      </p:sp>
    </p:spTree>
    <p:extLst>
      <p:ext uri="{BB962C8B-B14F-4D97-AF65-F5344CB8AC3E}">
        <p14:creationId xmlns:p14="http://schemas.microsoft.com/office/powerpoint/2010/main" val="13981190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70E4DD-9F8F-7922-C6D1-D4B79BE9A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038" y="1575388"/>
            <a:ext cx="5980161" cy="45726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3"/>
              </a:rPr>
              <a:t>Bochkovskiy</a:t>
            </a:r>
            <a:r>
              <a:rPr lang="en-US" sz="1800" dirty="0">
                <a:hlinkClick r:id="rId3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48117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Chen, et. al., 2022</a:t>
            </a:r>
            <a:r>
              <a:rPr lang="en-US" sz="3200" dirty="0"/>
              <a:t> proposed a simplified transformer architecture for dense CV tasks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3081800" y="1960635"/>
            <a:ext cx="51192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Pure </a:t>
            </a:r>
            <a:r>
              <a:rPr lang="en-US" sz="2800" dirty="0" err="1"/>
              <a:t>ViT</a:t>
            </a:r>
            <a:r>
              <a:rPr lang="en-US" sz="2800" dirty="0"/>
              <a:t> transformer architecture to create feature map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8387E3-AAB6-D32A-3384-CA3103A94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3" y="2951307"/>
            <a:ext cx="10408484" cy="275604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6884FE5-196C-3511-D69C-984FB438F027}"/>
              </a:ext>
            </a:extLst>
          </p:cNvPr>
          <p:cNvCxnSpPr/>
          <p:nvPr/>
        </p:nvCxnSpPr>
        <p:spPr>
          <a:xfrm>
            <a:off x="3541830" y="5707355"/>
            <a:ext cx="41853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A3B42D5-4C11-26C4-0CE4-9B92B44FA672}"/>
              </a:ext>
            </a:extLst>
          </p:cNvPr>
          <p:cNvSpPr txBox="1"/>
          <p:nvPr/>
        </p:nvSpPr>
        <p:spPr>
          <a:xfrm>
            <a:off x="1529089" y="5800603"/>
            <a:ext cx="8210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Constant window size (</a:t>
            </a:r>
            <a:r>
              <a:rPr lang="en-US" sz="2800" dirty="0" err="1"/>
              <a:t>UViT</a:t>
            </a:r>
            <a:r>
              <a:rPr lang="en-US" sz="2800" dirty="0"/>
              <a:t>) or increasing window size with depth (+) to achieve high density efficiently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418B18-9E8E-67EA-FD71-FBC9C34B3F26}"/>
              </a:ext>
            </a:extLst>
          </p:cNvPr>
          <p:cNvSpPr txBox="1"/>
          <p:nvPr/>
        </p:nvSpPr>
        <p:spPr>
          <a:xfrm>
            <a:off x="9972675" y="1874089"/>
            <a:ext cx="20859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Task specific heads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AF4099-EE98-9740-2F0D-4D9C8CEFC465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10584426" y="2828196"/>
            <a:ext cx="431237" cy="2750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FCA37-9265-99DB-DDCD-543237BB5D5E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641412" y="2914742"/>
            <a:ext cx="50727" cy="6571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72737B7-9557-AAE0-4FAB-EBEA53FEF3A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10829925" y="2828196"/>
            <a:ext cx="185738" cy="14523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Single-shot algorithms for video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Transformer architectures  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showed simple architecture is superior to more complex hand-engineered architectures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949CDE-7697-652A-EB6F-5799664EE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274" y="1990487"/>
            <a:ext cx="6527742" cy="47181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4A6E7C-8C3C-34B8-2232-630189C436FC}"/>
              </a:ext>
            </a:extLst>
          </p:cNvPr>
          <p:cNvSpPr txBox="1"/>
          <p:nvPr/>
        </p:nvSpPr>
        <p:spPr>
          <a:xfrm>
            <a:off x="401778" y="3492565"/>
            <a:ext cx="4701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SD = Spatial down-sampling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MF = Multi-scale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2x = Doubled channels</a:t>
            </a:r>
          </a:p>
        </p:txBody>
      </p:sp>
    </p:spTree>
    <p:extLst>
      <p:ext uri="{BB962C8B-B14F-4D97-AF65-F5344CB8AC3E}">
        <p14:creationId xmlns:p14="http://schemas.microsoft.com/office/powerpoint/2010/main" val="277024651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showed simple architecture is superior to more complex hand-engineered architectures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949CDE-7697-652A-EB6F-5799664EE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274" y="1990487"/>
            <a:ext cx="6527742" cy="47181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4A6E7C-8C3C-34B8-2232-630189C436FC}"/>
              </a:ext>
            </a:extLst>
          </p:cNvPr>
          <p:cNvSpPr txBox="1"/>
          <p:nvPr/>
        </p:nvSpPr>
        <p:spPr>
          <a:xfrm>
            <a:off x="401778" y="3492565"/>
            <a:ext cx="4701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SD = Spatial down-sampling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MF = Multi-scale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2x = Doubled channels</a:t>
            </a:r>
          </a:p>
        </p:txBody>
      </p:sp>
    </p:spTree>
    <p:extLst>
      <p:ext uri="{BB962C8B-B14F-4D97-AF65-F5344CB8AC3E}">
        <p14:creationId xmlns:p14="http://schemas.microsoft.com/office/powerpoint/2010/main" val="3411661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propose transformer architecture which may be a path for future dense CV tasks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05C16F-E993-2415-749F-A0B115AF0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834" y="1830407"/>
            <a:ext cx="7152431" cy="4010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E2CB6B-2454-2FAF-58CD-E6D9F613F45E}"/>
              </a:ext>
            </a:extLst>
          </p:cNvPr>
          <p:cNvSpPr txBox="1"/>
          <p:nvPr/>
        </p:nvSpPr>
        <p:spPr>
          <a:xfrm>
            <a:off x="1548765" y="5906824"/>
            <a:ext cx="8023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How well does the pure transformer model work? </a:t>
            </a:r>
          </a:p>
        </p:txBody>
      </p:sp>
    </p:spTree>
    <p:extLst>
      <p:ext uri="{BB962C8B-B14F-4D97-AF65-F5344CB8AC3E}">
        <p14:creationId xmlns:p14="http://schemas.microsoft.com/office/powerpoint/2010/main" val="193449680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boxes, maintain stability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Multiple prior (anchor) bounding boxes</a:t>
            </a: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algorithms, </a:t>
            </a:r>
            <a:r>
              <a:rPr lang="en-GB" dirty="0" err="1">
                <a:ea typeface="Segoe UI" panose="020B0502040204020203" pitchFamily="34" charset="0"/>
                <a:cs typeface="Segoe UI" panose="020B0502040204020203" pitchFamily="34" charset="0"/>
              </a:rPr>
              <a:t>mAP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problem, multi-task loss </a:t>
            </a:r>
            <a:r>
              <a:rPr lang="en-GB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functuion</a:t>
            </a: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Single-shot algorithms for video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Transformer architecture    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Summary  </a:t>
            </a:r>
          </a:p>
        </p:txBody>
      </p:sp>
    </p:spTree>
    <p:extLst>
      <p:ext uri="{BB962C8B-B14F-4D97-AF65-F5344CB8AC3E}">
        <p14:creationId xmlns:p14="http://schemas.microsoft.com/office/powerpoint/2010/main" val="27423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backbone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 is computed,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Identification</a:t>
            </a:r>
            <a:r>
              <a:rPr lang="en-US" sz="2800" dirty="0"/>
              <a:t>: Classify the object in each bounding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Object Detection Pipeline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Major components common to most object detection pipelines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A85B25-7D26-F04E-C35F-AA4BCA292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6" y="3022417"/>
            <a:ext cx="1585332" cy="118899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0264D86-2B49-ECE1-9829-4440B8B13F75}"/>
              </a:ext>
            </a:extLst>
          </p:cNvPr>
          <p:cNvSpPr/>
          <p:nvPr/>
        </p:nvSpPr>
        <p:spPr>
          <a:xfrm>
            <a:off x="7850978" y="2150657"/>
            <a:ext cx="1867464" cy="3648712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B67D8-5804-B065-81C0-F15FD4F7D00E}"/>
              </a:ext>
            </a:extLst>
          </p:cNvPr>
          <p:cNvSpPr txBox="1"/>
          <p:nvPr/>
        </p:nvSpPr>
        <p:spPr>
          <a:xfrm>
            <a:off x="95657" y="4413081"/>
            <a:ext cx="1585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Input </a:t>
            </a:r>
            <a:r>
              <a:rPr lang="en-US" sz="2400" b="1" dirty="0"/>
              <a:t>Image</a:t>
            </a:r>
            <a:endParaRPr lang="en-US" sz="2400" b="1" baseline="-25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E592B6-9DA9-3958-F550-F95D4753E457}"/>
              </a:ext>
            </a:extLst>
          </p:cNvPr>
          <p:cNvCxnSpPr>
            <a:cxnSpLocks/>
          </p:cNvCxnSpPr>
          <p:nvPr/>
        </p:nvCxnSpPr>
        <p:spPr>
          <a:xfrm>
            <a:off x="2541454" y="3270995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03C0B4C-92ED-D12C-9ECB-FA3CAE29FCD1}"/>
              </a:ext>
            </a:extLst>
          </p:cNvPr>
          <p:cNvCxnSpPr>
            <a:cxnSpLocks/>
          </p:cNvCxnSpPr>
          <p:nvPr/>
        </p:nvCxnSpPr>
        <p:spPr>
          <a:xfrm>
            <a:off x="2541454" y="3432920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70E2584-4961-69C2-D6E7-55E0A5BEE7EA}"/>
              </a:ext>
            </a:extLst>
          </p:cNvPr>
          <p:cNvCxnSpPr>
            <a:cxnSpLocks/>
          </p:cNvCxnSpPr>
          <p:nvPr/>
        </p:nvCxnSpPr>
        <p:spPr>
          <a:xfrm>
            <a:off x="2065204" y="2485180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F4AB38F-1D4D-B62A-52EA-875D9748B424}"/>
              </a:ext>
            </a:extLst>
          </p:cNvPr>
          <p:cNvCxnSpPr>
            <a:cxnSpLocks/>
          </p:cNvCxnSpPr>
          <p:nvPr/>
        </p:nvCxnSpPr>
        <p:spPr>
          <a:xfrm>
            <a:off x="4231944" y="2500706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37D3E7-E013-0719-3BDD-8487CE0BB46C}"/>
              </a:ext>
            </a:extLst>
          </p:cNvPr>
          <p:cNvCxnSpPr>
            <a:cxnSpLocks/>
          </p:cNvCxnSpPr>
          <p:nvPr/>
        </p:nvCxnSpPr>
        <p:spPr>
          <a:xfrm>
            <a:off x="2022341" y="2832845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8FEC581-B06E-0E75-B431-09CF7359AE17}"/>
              </a:ext>
            </a:extLst>
          </p:cNvPr>
          <p:cNvCxnSpPr>
            <a:cxnSpLocks/>
          </p:cNvCxnSpPr>
          <p:nvPr/>
        </p:nvCxnSpPr>
        <p:spPr>
          <a:xfrm>
            <a:off x="2022340" y="2994770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2314D7B-FADC-43DF-4FE8-EC899859CF3D}"/>
              </a:ext>
            </a:extLst>
          </p:cNvPr>
          <p:cNvCxnSpPr>
            <a:cxnSpLocks/>
          </p:cNvCxnSpPr>
          <p:nvPr/>
        </p:nvCxnSpPr>
        <p:spPr>
          <a:xfrm>
            <a:off x="4723044" y="3280597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E85D46A-7F0F-05C3-95A5-CEF970BFEC00}"/>
              </a:ext>
            </a:extLst>
          </p:cNvPr>
          <p:cNvCxnSpPr>
            <a:cxnSpLocks/>
          </p:cNvCxnSpPr>
          <p:nvPr/>
        </p:nvCxnSpPr>
        <p:spPr>
          <a:xfrm>
            <a:off x="2541453" y="3270995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2794DD-4AD3-DEC3-E571-3532D5CBDD85}"/>
              </a:ext>
            </a:extLst>
          </p:cNvPr>
          <p:cNvCxnSpPr>
            <a:cxnSpLocks/>
          </p:cNvCxnSpPr>
          <p:nvPr/>
        </p:nvCxnSpPr>
        <p:spPr>
          <a:xfrm>
            <a:off x="2022338" y="2866873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57081C-BE10-6B8D-877D-48819ABBA0D0}"/>
              </a:ext>
            </a:extLst>
          </p:cNvPr>
          <p:cNvCxnSpPr>
            <a:cxnSpLocks/>
          </p:cNvCxnSpPr>
          <p:nvPr/>
        </p:nvCxnSpPr>
        <p:spPr>
          <a:xfrm>
            <a:off x="2541453" y="3094782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573C7AB-9BC9-42A6-54BB-D7AAB6C4B0A8}"/>
              </a:ext>
            </a:extLst>
          </p:cNvPr>
          <p:cNvCxnSpPr>
            <a:cxnSpLocks/>
          </p:cNvCxnSpPr>
          <p:nvPr/>
        </p:nvCxnSpPr>
        <p:spPr>
          <a:xfrm>
            <a:off x="2541453" y="3256707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90DB6AE-4DC0-D287-A8EF-C77F388E2BCF}"/>
              </a:ext>
            </a:extLst>
          </p:cNvPr>
          <p:cNvCxnSpPr>
            <a:cxnSpLocks/>
          </p:cNvCxnSpPr>
          <p:nvPr/>
        </p:nvCxnSpPr>
        <p:spPr>
          <a:xfrm>
            <a:off x="2022340" y="2656632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E821D2C-F110-16C8-C520-9B58EA50095E}"/>
              </a:ext>
            </a:extLst>
          </p:cNvPr>
          <p:cNvCxnSpPr>
            <a:cxnSpLocks/>
          </p:cNvCxnSpPr>
          <p:nvPr/>
        </p:nvCxnSpPr>
        <p:spPr>
          <a:xfrm>
            <a:off x="2022339" y="2818557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FF15F99-76D2-5466-9E65-9D67562A7939}"/>
              </a:ext>
            </a:extLst>
          </p:cNvPr>
          <p:cNvCxnSpPr>
            <a:cxnSpLocks/>
          </p:cNvCxnSpPr>
          <p:nvPr/>
        </p:nvCxnSpPr>
        <p:spPr>
          <a:xfrm>
            <a:off x="4725079" y="3116212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A8E7CBC-1ED5-CAD0-9ACF-C0655384EF20}"/>
              </a:ext>
            </a:extLst>
          </p:cNvPr>
          <p:cNvCxnSpPr>
            <a:cxnSpLocks/>
          </p:cNvCxnSpPr>
          <p:nvPr/>
        </p:nvCxnSpPr>
        <p:spPr>
          <a:xfrm>
            <a:off x="2541452" y="3094782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570196E-CE8C-D208-C0D0-B4D81FEB003C}"/>
              </a:ext>
            </a:extLst>
          </p:cNvPr>
          <p:cNvCxnSpPr>
            <a:cxnSpLocks/>
          </p:cNvCxnSpPr>
          <p:nvPr/>
        </p:nvCxnSpPr>
        <p:spPr>
          <a:xfrm>
            <a:off x="2022337" y="2690660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C139190-552A-2863-4EC2-9DCB40C117FE}"/>
              </a:ext>
            </a:extLst>
          </p:cNvPr>
          <p:cNvCxnSpPr>
            <a:cxnSpLocks/>
          </p:cNvCxnSpPr>
          <p:nvPr/>
        </p:nvCxnSpPr>
        <p:spPr>
          <a:xfrm>
            <a:off x="2541452" y="2918569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3AEC1E9-78E3-1C58-9122-1E4F468F27B4}"/>
              </a:ext>
            </a:extLst>
          </p:cNvPr>
          <p:cNvCxnSpPr>
            <a:cxnSpLocks/>
          </p:cNvCxnSpPr>
          <p:nvPr/>
        </p:nvCxnSpPr>
        <p:spPr>
          <a:xfrm>
            <a:off x="2541452" y="3080494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A608CD7-0160-A5F5-FD02-123F7EA231E3}"/>
              </a:ext>
            </a:extLst>
          </p:cNvPr>
          <p:cNvCxnSpPr>
            <a:cxnSpLocks/>
          </p:cNvCxnSpPr>
          <p:nvPr/>
        </p:nvCxnSpPr>
        <p:spPr>
          <a:xfrm>
            <a:off x="2022339" y="2480419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75B4CE7-C775-CEF6-8026-65BB625B940D}"/>
              </a:ext>
            </a:extLst>
          </p:cNvPr>
          <p:cNvCxnSpPr>
            <a:cxnSpLocks/>
          </p:cNvCxnSpPr>
          <p:nvPr/>
        </p:nvCxnSpPr>
        <p:spPr>
          <a:xfrm>
            <a:off x="2022338" y="2642344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C04BDFA-53E4-1143-A27B-EBC941CBB8F5}"/>
              </a:ext>
            </a:extLst>
          </p:cNvPr>
          <p:cNvCxnSpPr>
            <a:cxnSpLocks/>
          </p:cNvCxnSpPr>
          <p:nvPr/>
        </p:nvCxnSpPr>
        <p:spPr>
          <a:xfrm>
            <a:off x="4723044" y="2940002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E3A6852-AAB2-63CD-998C-2519D48DAD5A}"/>
              </a:ext>
            </a:extLst>
          </p:cNvPr>
          <p:cNvCxnSpPr>
            <a:cxnSpLocks/>
          </p:cNvCxnSpPr>
          <p:nvPr/>
        </p:nvCxnSpPr>
        <p:spPr>
          <a:xfrm>
            <a:off x="2541451" y="2918569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CEFF4AD-938E-1769-1CC6-D06CB4A5FABE}"/>
              </a:ext>
            </a:extLst>
          </p:cNvPr>
          <p:cNvCxnSpPr>
            <a:cxnSpLocks/>
          </p:cNvCxnSpPr>
          <p:nvPr/>
        </p:nvCxnSpPr>
        <p:spPr>
          <a:xfrm>
            <a:off x="2022336" y="2514447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DBAA443-B1B4-D029-3803-999DE95939BF}"/>
              </a:ext>
            </a:extLst>
          </p:cNvPr>
          <p:cNvCxnSpPr>
            <a:cxnSpLocks/>
          </p:cNvCxnSpPr>
          <p:nvPr/>
        </p:nvCxnSpPr>
        <p:spPr>
          <a:xfrm>
            <a:off x="2541451" y="3775819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1110283-FE63-9154-38B8-539A6A8CBFE6}"/>
              </a:ext>
            </a:extLst>
          </p:cNvPr>
          <p:cNvCxnSpPr>
            <a:cxnSpLocks/>
          </p:cNvCxnSpPr>
          <p:nvPr/>
        </p:nvCxnSpPr>
        <p:spPr>
          <a:xfrm>
            <a:off x="2541451" y="3937744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B0CB033-510B-0806-9934-517D72882096}"/>
              </a:ext>
            </a:extLst>
          </p:cNvPr>
          <p:cNvCxnSpPr>
            <a:cxnSpLocks/>
          </p:cNvCxnSpPr>
          <p:nvPr/>
        </p:nvCxnSpPr>
        <p:spPr>
          <a:xfrm>
            <a:off x="2022338" y="3337669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B48E7E3-1807-307E-A3AE-862A4F8EDBFD}"/>
              </a:ext>
            </a:extLst>
          </p:cNvPr>
          <p:cNvCxnSpPr>
            <a:cxnSpLocks/>
          </p:cNvCxnSpPr>
          <p:nvPr/>
        </p:nvCxnSpPr>
        <p:spPr>
          <a:xfrm>
            <a:off x="2022337" y="3499594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28DFC4F-A415-DC4F-57AF-0104804AE8FC}"/>
              </a:ext>
            </a:extLst>
          </p:cNvPr>
          <p:cNvCxnSpPr>
            <a:cxnSpLocks/>
          </p:cNvCxnSpPr>
          <p:nvPr/>
        </p:nvCxnSpPr>
        <p:spPr>
          <a:xfrm>
            <a:off x="4729621" y="3781335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C198D25-C2F9-140D-EE34-D85CACC52C6E}"/>
              </a:ext>
            </a:extLst>
          </p:cNvPr>
          <p:cNvCxnSpPr>
            <a:cxnSpLocks/>
          </p:cNvCxnSpPr>
          <p:nvPr/>
        </p:nvCxnSpPr>
        <p:spPr>
          <a:xfrm>
            <a:off x="2541450" y="3775819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138F9D5-63EC-3C76-7DD0-BCBD749A6B55}"/>
              </a:ext>
            </a:extLst>
          </p:cNvPr>
          <p:cNvCxnSpPr>
            <a:cxnSpLocks/>
          </p:cNvCxnSpPr>
          <p:nvPr/>
        </p:nvCxnSpPr>
        <p:spPr>
          <a:xfrm>
            <a:off x="2022335" y="3371697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BFCC71B-7D32-6A1D-69CB-4561F137ED7C}"/>
              </a:ext>
            </a:extLst>
          </p:cNvPr>
          <p:cNvCxnSpPr>
            <a:cxnSpLocks/>
          </p:cNvCxnSpPr>
          <p:nvPr/>
        </p:nvCxnSpPr>
        <p:spPr>
          <a:xfrm>
            <a:off x="2541450" y="3599606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882163F0-1E31-9DFF-0D5D-08479E83E0AA}"/>
              </a:ext>
            </a:extLst>
          </p:cNvPr>
          <p:cNvCxnSpPr>
            <a:cxnSpLocks/>
          </p:cNvCxnSpPr>
          <p:nvPr/>
        </p:nvCxnSpPr>
        <p:spPr>
          <a:xfrm>
            <a:off x="2541450" y="3761531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2F82F59-AD0E-47F1-9D4D-F3DA70BE92B4}"/>
              </a:ext>
            </a:extLst>
          </p:cNvPr>
          <p:cNvCxnSpPr>
            <a:cxnSpLocks/>
          </p:cNvCxnSpPr>
          <p:nvPr/>
        </p:nvCxnSpPr>
        <p:spPr>
          <a:xfrm>
            <a:off x="2022337" y="3161456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E3A8481-09A7-C7B2-83E7-DDC3B8027BEA}"/>
              </a:ext>
            </a:extLst>
          </p:cNvPr>
          <p:cNvCxnSpPr>
            <a:cxnSpLocks/>
          </p:cNvCxnSpPr>
          <p:nvPr/>
        </p:nvCxnSpPr>
        <p:spPr>
          <a:xfrm>
            <a:off x="2022336" y="3323381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FC920560-E126-BB0D-867D-F0E61E53B145}"/>
              </a:ext>
            </a:extLst>
          </p:cNvPr>
          <p:cNvCxnSpPr>
            <a:cxnSpLocks/>
          </p:cNvCxnSpPr>
          <p:nvPr/>
        </p:nvCxnSpPr>
        <p:spPr>
          <a:xfrm>
            <a:off x="4726981" y="3606751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977B16E-5AB9-5CC1-F35E-D69D8E4112CE}"/>
              </a:ext>
            </a:extLst>
          </p:cNvPr>
          <p:cNvCxnSpPr>
            <a:cxnSpLocks/>
          </p:cNvCxnSpPr>
          <p:nvPr/>
        </p:nvCxnSpPr>
        <p:spPr>
          <a:xfrm>
            <a:off x="2541449" y="3599606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C795F9A-CC10-7A5C-5310-1AEFD5EB5292}"/>
              </a:ext>
            </a:extLst>
          </p:cNvPr>
          <p:cNvCxnSpPr>
            <a:cxnSpLocks/>
          </p:cNvCxnSpPr>
          <p:nvPr/>
        </p:nvCxnSpPr>
        <p:spPr>
          <a:xfrm>
            <a:off x="2022334" y="3195484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A5EB0908-2D81-FFE5-C91A-C52BCD502816}"/>
              </a:ext>
            </a:extLst>
          </p:cNvPr>
          <p:cNvCxnSpPr>
            <a:cxnSpLocks/>
          </p:cNvCxnSpPr>
          <p:nvPr/>
        </p:nvCxnSpPr>
        <p:spPr>
          <a:xfrm>
            <a:off x="2541449" y="3423393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AD75443-CAB0-72A8-867C-134A93CF8F62}"/>
              </a:ext>
            </a:extLst>
          </p:cNvPr>
          <p:cNvCxnSpPr>
            <a:cxnSpLocks/>
          </p:cNvCxnSpPr>
          <p:nvPr/>
        </p:nvCxnSpPr>
        <p:spPr>
          <a:xfrm>
            <a:off x="2541449" y="3585318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9D12B4D-DAC4-7DE4-6990-A561EE37BC46}"/>
              </a:ext>
            </a:extLst>
          </p:cNvPr>
          <p:cNvCxnSpPr>
            <a:cxnSpLocks/>
          </p:cNvCxnSpPr>
          <p:nvPr/>
        </p:nvCxnSpPr>
        <p:spPr>
          <a:xfrm>
            <a:off x="2022336" y="2985243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F3EC31E-16F2-8ABC-815B-EDF6C2D2AC87}"/>
              </a:ext>
            </a:extLst>
          </p:cNvPr>
          <p:cNvCxnSpPr>
            <a:cxnSpLocks/>
          </p:cNvCxnSpPr>
          <p:nvPr/>
        </p:nvCxnSpPr>
        <p:spPr>
          <a:xfrm>
            <a:off x="2022335" y="3147168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71F2707-91DD-9EA9-9E75-454C5442E9A4}"/>
              </a:ext>
            </a:extLst>
          </p:cNvPr>
          <p:cNvCxnSpPr>
            <a:cxnSpLocks/>
          </p:cNvCxnSpPr>
          <p:nvPr/>
        </p:nvCxnSpPr>
        <p:spPr>
          <a:xfrm>
            <a:off x="4723044" y="3455111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18D0AFC5-82CD-2F9D-1192-B147775F0E53}"/>
              </a:ext>
            </a:extLst>
          </p:cNvPr>
          <p:cNvCxnSpPr>
            <a:cxnSpLocks/>
          </p:cNvCxnSpPr>
          <p:nvPr/>
        </p:nvCxnSpPr>
        <p:spPr>
          <a:xfrm>
            <a:off x="2541448" y="3423393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8ADF445-9917-4ADE-73B8-42A23C270F6A}"/>
              </a:ext>
            </a:extLst>
          </p:cNvPr>
          <p:cNvCxnSpPr>
            <a:cxnSpLocks/>
          </p:cNvCxnSpPr>
          <p:nvPr/>
        </p:nvCxnSpPr>
        <p:spPr>
          <a:xfrm>
            <a:off x="2022333" y="3019271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89DEC52-65CE-9711-34ED-E01B95329529}"/>
              </a:ext>
            </a:extLst>
          </p:cNvPr>
          <p:cNvCxnSpPr>
            <a:cxnSpLocks/>
          </p:cNvCxnSpPr>
          <p:nvPr/>
        </p:nvCxnSpPr>
        <p:spPr>
          <a:xfrm>
            <a:off x="2541448" y="4280643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1A89D99-8FF1-BA11-0243-9379A0BB3C0F}"/>
              </a:ext>
            </a:extLst>
          </p:cNvPr>
          <p:cNvCxnSpPr>
            <a:cxnSpLocks/>
          </p:cNvCxnSpPr>
          <p:nvPr/>
        </p:nvCxnSpPr>
        <p:spPr>
          <a:xfrm>
            <a:off x="2541448" y="4442568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687C0CF-ED12-F1F5-7A03-398D1A7456F1}"/>
              </a:ext>
            </a:extLst>
          </p:cNvPr>
          <p:cNvCxnSpPr>
            <a:cxnSpLocks/>
          </p:cNvCxnSpPr>
          <p:nvPr/>
        </p:nvCxnSpPr>
        <p:spPr>
          <a:xfrm>
            <a:off x="2022335" y="3842493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D54494F-2DC8-CF68-1CA6-02D46131EAD7}"/>
              </a:ext>
            </a:extLst>
          </p:cNvPr>
          <p:cNvCxnSpPr>
            <a:cxnSpLocks/>
          </p:cNvCxnSpPr>
          <p:nvPr/>
        </p:nvCxnSpPr>
        <p:spPr>
          <a:xfrm>
            <a:off x="2022334" y="4004418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33B9B3C-9C40-0A2B-97FF-58D91DE2FE5F}"/>
              </a:ext>
            </a:extLst>
          </p:cNvPr>
          <p:cNvCxnSpPr>
            <a:cxnSpLocks/>
          </p:cNvCxnSpPr>
          <p:nvPr/>
        </p:nvCxnSpPr>
        <p:spPr>
          <a:xfrm>
            <a:off x="4729618" y="4286159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550100D-0F2C-CC6B-1FA3-B542FB03A888}"/>
              </a:ext>
            </a:extLst>
          </p:cNvPr>
          <p:cNvCxnSpPr>
            <a:cxnSpLocks/>
          </p:cNvCxnSpPr>
          <p:nvPr/>
        </p:nvCxnSpPr>
        <p:spPr>
          <a:xfrm>
            <a:off x="2541447" y="4280643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F705A6F-C836-AB9C-C7B8-446FE5DEAB7F}"/>
              </a:ext>
            </a:extLst>
          </p:cNvPr>
          <p:cNvCxnSpPr>
            <a:cxnSpLocks/>
          </p:cNvCxnSpPr>
          <p:nvPr/>
        </p:nvCxnSpPr>
        <p:spPr>
          <a:xfrm>
            <a:off x="2022332" y="3876521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0FCF857-4BE7-66E8-D1D8-1EC8DDC16D1D}"/>
              </a:ext>
            </a:extLst>
          </p:cNvPr>
          <p:cNvCxnSpPr>
            <a:cxnSpLocks/>
          </p:cNvCxnSpPr>
          <p:nvPr/>
        </p:nvCxnSpPr>
        <p:spPr>
          <a:xfrm>
            <a:off x="2541447" y="4104430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B24DE72E-DC58-B13A-D24F-6EDA034F522F}"/>
              </a:ext>
            </a:extLst>
          </p:cNvPr>
          <p:cNvCxnSpPr>
            <a:cxnSpLocks/>
          </p:cNvCxnSpPr>
          <p:nvPr/>
        </p:nvCxnSpPr>
        <p:spPr>
          <a:xfrm>
            <a:off x="2541447" y="4266355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2F9CBB5-73F3-9C19-98AC-DA7182A8A2A9}"/>
              </a:ext>
            </a:extLst>
          </p:cNvPr>
          <p:cNvCxnSpPr>
            <a:cxnSpLocks/>
          </p:cNvCxnSpPr>
          <p:nvPr/>
        </p:nvCxnSpPr>
        <p:spPr>
          <a:xfrm>
            <a:off x="2022334" y="3666280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7FC5F02-30C5-96EB-AF81-EA658EE2B77B}"/>
              </a:ext>
            </a:extLst>
          </p:cNvPr>
          <p:cNvCxnSpPr>
            <a:cxnSpLocks/>
          </p:cNvCxnSpPr>
          <p:nvPr/>
        </p:nvCxnSpPr>
        <p:spPr>
          <a:xfrm>
            <a:off x="2022333" y="3828205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E4DE382-66EB-796F-E8A2-3E0613413449}"/>
              </a:ext>
            </a:extLst>
          </p:cNvPr>
          <p:cNvCxnSpPr>
            <a:cxnSpLocks/>
          </p:cNvCxnSpPr>
          <p:nvPr/>
        </p:nvCxnSpPr>
        <p:spPr>
          <a:xfrm>
            <a:off x="4729617" y="4109946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9D70598-7382-DF6B-D452-09A350FDAD47}"/>
              </a:ext>
            </a:extLst>
          </p:cNvPr>
          <p:cNvCxnSpPr>
            <a:cxnSpLocks/>
          </p:cNvCxnSpPr>
          <p:nvPr/>
        </p:nvCxnSpPr>
        <p:spPr>
          <a:xfrm>
            <a:off x="2541446" y="4104430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63113CA4-F786-9C02-B2CC-B96470320A6D}"/>
              </a:ext>
            </a:extLst>
          </p:cNvPr>
          <p:cNvCxnSpPr>
            <a:cxnSpLocks/>
          </p:cNvCxnSpPr>
          <p:nvPr/>
        </p:nvCxnSpPr>
        <p:spPr>
          <a:xfrm>
            <a:off x="2022331" y="3700308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3E659B37-5EE7-C2CC-8956-17FBEDE812CB}"/>
              </a:ext>
            </a:extLst>
          </p:cNvPr>
          <p:cNvCxnSpPr>
            <a:cxnSpLocks/>
          </p:cNvCxnSpPr>
          <p:nvPr/>
        </p:nvCxnSpPr>
        <p:spPr>
          <a:xfrm>
            <a:off x="2541446" y="3928217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F94873B-BB73-B68D-6C8C-E1C4407EF928}"/>
              </a:ext>
            </a:extLst>
          </p:cNvPr>
          <p:cNvCxnSpPr>
            <a:cxnSpLocks/>
          </p:cNvCxnSpPr>
          <p:nvPr/>
        </p:nvCxnSpPr>
        <p:spPr>
          <a:xfrm>
            <a:off x="2701810" y="4078990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EC310831-F3F6-E0F1-FCBC-D60122307A5A}"/>
              </a:ext>
            </a:extLst>
          </p:cNvPr>
          <p:cNvCxnSpPr>
            <a:cxnSpLocks/>
          </p:cNvCxnSpPr>
          <p:nvPr/>
        </p:nvCxnSpPr>
        <p:spPr>
          <a:xfrm>
            <a:off x="2022333" y="3490067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F93C9AED-C65E-A8F4-809A-3DB40B82EBF8}"/>
              </a:ext>
            </a:extLst>
          </p:cNvPr>
          <p:cNvCxnSpPr>
            <a:cxnSpLocks/>
          </p:cNvCxnSpPr>
          <p:nvPr/>
        </p:nvCxnSpPr>
        <p:spPr>
          <a:xfrm>
            <a:off x="2022332" y="3651992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AF95DCC7-FE10-24DB-71CC-DD4A3813999A}"/>
              </a:ext>
            </a:extLst>
          </p:cNvPr>
          <p:cNvCxnSpPr>
            <a:cxnSpLocks/>
          </p:cNvCxnSpPr>
          <p:nvPr/>
        </p:nvCxnSpPr>
        <p:spPr>
          <a:xfrm>
            <a:off x="4729616" y="3933733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2FEC54B-ACD2-A085-E095-328B72BAEA90}"/>
              </a:ext>
            </a:extLst>
          </p:cNvPr>
          <p:cNvCxnSpPr>
            <a:cxnSpLocks/>
          </p:cNvCxnSpPr>
          <p:nvPr/>
        </p:nvCxnSpPr>
        <p:spPr>
          <a:xfrm>
            <a:off x="2541445" y="3928217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934D540-7D18-6835-DD3C-A4A910A8F4F8}"/>
              </a:ext>
            </a:extLst>
          </p:cNvPr>
          <p:cNvCxnSpPr>
            <a:cxnSpLocks/>
          </p:cNvCxnSpPr>
          <p:nvPr/>
        </p:nvCxnSpPr>
        <p:spPr>
          <a:xfrm>
            <a:off x="2022330" y="3524095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B68FFA6-F7DB-C80C-404D-FDBCFC9F9C19}"/>
              </a:ext>
            </a:extLst>
          </p:cNvPr>
          <p:cNvCxnSpPr>
            <a:cxnSpLocks/>
          </p:cNvCxnSpPr>
          <p:nvPr/>
        </p:nvCxnSpPr>
        <p:spPr>
          <a:xfrm>
            <a:off x="2541445" y="4785467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EA3314D-07C6-AAA0-0B56-4F40B47E8885}"/>
              </a:ext>
            </a:extLst>
          </p:cNvPr>
          <p:cNvCxnSpPr>
            <a:cxnSpLocks/>
          </p:cNvCxnSpPr>
          <p:nvPr/>
        </p:nvCxnSpPr>
        <p:spPr>
          <a:xfrm>
            <a:off x="2541445" y="4947392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98592236-3E5E-EEA7-2BED-F26E59FCA700}"/>
              </a:ext>
            </a:extLst>
          </p:cNvPr>
          <p:cNvCxnSpPr>
            <a:cxnSpLocks/>
          </p:cNvCxnSpPr>
          <p:nvPr/>
        </p:nvCxnSpPr>
        <p:spPr>
          <a:xfrm>
            <a:off x="2022332" y="4347317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4C35BC2-4992-34D6-7902-750102344ABE}"/>
              </a:ext>
            </a:extLst>
          </p:cNvPr>
          <p:cNvCxnSpPr>
            <a:cxnSpLocks/>
          </p:cNvCxnSpPr>
          <p:nvPr/>
        </p:nvCxnSpPr>
        <p:spPr>
          <a:xfrm>
            <a:off x="2022331" y="4509242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E83724ED-8A4E-B871-85F6-801367E4DA40}"/>
              </a:ext>
            </a:extLst>
          </p:cNvPr>
          <p:cNvCxnSpPr>
            <a:cxnSpLocks/>
          </p:cNvCxnSpPr>
          <p:nvPr/>
        </p:nvCxnSpPr>
        <p:spPr>
          <a:xfrm>
            <a:off x="4726598" y="4702876"/>
            <a:ext cx="3017" cy="26432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F7F4BE3-5BF7-F46B-F4D7-7469A7E968D4}"/>
              </a:ext>
            </a:extLst>
          </p:cNvPr>
          <p:cNvCxnSpPr>
            <a:cxnSpLocks/>
          </p:cNvCxnSpPr>
          <p:nvPr/>
        </p:nvCxnSpPr>
        <p:spPr>
          <a:xfrm>
            <a:off x="2541444" y="4785467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7796A406-D8F7-BC44-6E2D-5ECF75778A04}"/>
              </a:ext>
            </a:extLst>
          </p:cNvPr>
          <p:cNvCxnSpPr>
            <a:cxnSpLocks/>
          </p:cNvCxnSpPr>
          <p:nvPr/>
        </p:nvCxnSpPr>
        <p:spPr>
          <a:xfrm>
            <a:off x="2022329" y="4381345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F8401CBD-EDB3-AFAF-32DC-F92939AC2522}"/>
              </a:ext>
            </a:extLst>
          </p:cNvPr>
          <p:cNvCxnSpPr>
            <a:cxnSpLocks/>
          </p:cNvCxnSpPr>
          <p:nvPr/>
        </p:nvCxnSpPr>
        <p:spPr>
          <a:xfrm>
            <a:off x="2541444" y="4609254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661D4A2-E2CB-B325-AE05-0C6539F4C031}"/>
              </a:ext>
            </a:extLst>
          </p:cNvPr>
          <p:cNvCxnSpPr>
            <a:cxnSpLocks/>
          </p:cNvCxnSpPr>
          <p:nvPr/>
        </p:nvCxnSpPr>
        <p:spPr>
          <a:xfrm>
            <a:off x="2541444" y="4771179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128124FB-2AEB-3B29-7ECA-9D180828B401}"/>
              </a:ext>
            </a:extLst>
          </p:cNvPr>
          <p:cNvCxnSpPr>
            <a:cxnSpLocks/>
          </p:cNvCxnSpPr>
          <p:nvPr/>
        </p:nvCxnSpPr>
        <p:spPr>
          <a:xfrm>
            <a:off x="2022331" y="4171104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10ACD50-E201-AAF0-C314-907849435BD0}"/>
              </a:ext>
            </a:extLst>
          </p:cNvPr>
          <p:cNvCxnSpPr>
            <a:cxnSpLocks/>
          </p:cNvCxnSpPr>
          <p:nvPr/>
        </p:nvCxnSpPr>
        <p:spPr>
          <a:xfrm>
            <a:off x="2022330" y="4333029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C5B6D3D7-411F-56AB-9FA4-0D04014692EA}"/>
              </a:ext>
            </a:extLst>
          </p:cNvPr>
          <p:cNvCxnSpPr>
            <a:cxnSpLocks/>
          </p:cNvCxnSpPr>
          <p:nvPr/>
        </p:nvCxnSpPr>
        <p:spPr>
          <a:xfrm>
            <a:off x="4729614" y="4614770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63CDDBAB-23D9-9834-8980-911B5209467A}"/>
              </a:ext>
            </a:extLst>
          </p:cNvPr>
          <p:cNvCxnSpPr>
            <a:cxnSpLocks/>
          </p:cNvCxnSpPr>
          <p:nvPr/>
        </p:nvCxnSpPr>
        <p:spPr>
          <a:xfrm>
            <a:off x="2541443" y="4609254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C0CC483-CA75-2354-6C0E-4DFB369A8732}"/>
              </a:ext>
            </a:extLst>
          </p:cNvPr>
          <p:cNvCxnSpPr>
            <a:cxnSpLocks/>
          </p:cNvCxnSpPr>
          <p:nvPr/>
        </p:nvCxnSpPr>
        <p:spPr>
          <a:xfrm>
            <a:off x="2022328" y="4205132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B9B95495-2769-AE76-42EF-BDBE2DE15735}"/>
              </a:ext>
            </a:extLst>
          </p:cNvPr>
          <p:cNvCxnSpPr>
            <a:cxnSpLocks/>
          </p:cNvCxnSpPr>
          <p:nvPr/>
        </p:nvCxnSpPr>
        <p:spPr>
          <a:xfrm>
            <a:off x="2541443" y="4433041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0FFFC3F9-0422-9564-1B56-2C3EE9DCC52F}"/>
              </a:ext>
            </a:extLst>
          </p:cNvPr>
          <p:cNvCxnSpPr>
            <a:cxnSpLocks/>
          </p:cNvCxnSpPr>
          <p:nvPr/>
        </p:nvCxnSpPr>
        <p:spPr>
          <a:xfrm>
            <a:off x="2541443" y="4594966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FF6E5C92-3FA1-9C35-C1C2-3DD3E11A6C25}"/>
              </a:ext>
            </a:extLst>
          </p:cNvPr>
          <p:cNvCxnSpPr>
            <a:cxnSpLocks/>
          </p:cNvCxnSpPr>
          <p:nvPr/>
        </p:nvCxnSpPr>
        <p:spPr>
          <a:xfrm>
            <a:off x="2022330" y="3994891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93B3B96-6688-EB9E-022E-1851D70AB423}"/>
              </a:ext>
            </a:extLst>
          </p:cNvPr>
          <p:cNvCxnSpPr>
            <a:cxnSpLocks/>
          </p:cNvCxnSpPr>
          <p:nvPr/>
        </p:nvCxnSpPr>
        <p:spPr>
          <a:xfrm>
            <a:off x="2022329" y="4156816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DFB6299-5327-0EEF-3950-AB2EF99B6E03}"/>
              </a:ext>
            </a:extLst>
          </p:cNvPr>
          <p:cNvCxnSpPr>
            <a:cxnSpLocks/>
          </p:cNvCxnSpPr>
          <p:nvPr/>
        </p:nvCxnSpPr>
        <p:spPr>
          <a:xfrm>
            <a:off x="4729613" y="4438557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D45C3F5C-FCA6-C913-EC2D-3AC5968C675D}"/>
              </a:ext>
            </a:extLst>
          </p:cNvPr>
          <p:cNvCxnSpPr>
            <a:cxnSpLocks/>
          </p:cNvCxnSpPr>
          <p:nvPr/>
        </p:nvCxnSpPr>
        <p:spPr>
          <a:xfrm>
            <a:off x="2541442" y="4433041"/>
            <a:ext cx="0" cy="1762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078EA341-1C5E-4330-D510-6F4FAC6F4574}"/>
              </a:ext>
            </a:extLst>
          </p:cNvPr>
          <p:cNvCxnSpPr>
            <a:cxnSpLocks/>
          </p:cNvCxnSpPr>
          <p:nvPr/>
        </p:nvCxnSpPr>
        <p:spPr>
          <a:xfrm>
            <a:off x="2022327" y="4028919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B8DDC0C-CAE4-E469-E941-29E2C63C398E}"/>
              </a:ext>
            </a:extLst>
          </p:cNvPr>
          <p:cNvCxnSpPr>
            <a:cxnSpLocks/>
          </p:cNvCxnSpPr>
          <p:nvPr/>
        </p:nvCxnSpPr>
        <p:spPr>
          <a:xfrm>
            <a:off x="2016715" y="2487560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2922362E-B68E-CBD3-4E0F-8D62D679E314}"/>
              </a:ext>
            </a:extLst>
          </p:cNvPr>
          <p:cNvCxnSpPr>
            <a:cxnSpLocks/>
          </p:cNvCxnSpPr>
          <p:nvPr/>
        </p:nvCxnSpPr>
        <p:spPr>
          <a:xfrm>
            <a:off x="4239334" y="2503037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5D097DE-7D97-6E46-DDD4-E9ABD7856F24}"/>
              </a:ext>
            </a:extLst>
          </p:cNvPr>
          <p:cNvCxnSpPr>
            <a:cxnSpLocks/>
          </p:cNvCxnSpPr>
          <p:nvPr/>
        </p:nvCxnSpPr>
        <p:spPr>
          <a:xfrm>
            <a:off x="2016717" y="2859726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832E7BFD-0B88-07B0-019A-592A6E89E50D}"/>
              </a:ext>
            </a:extLst>
          </p:cNvPr>
          <p:cNvCxnSpPr>
            <a:cxnSpLocks/>
          </p:cNvCxnSpPr>
          <p:nvPr/>
        </p:nvCxnSpPr>
        <p:spPr>
          <a:xfrm>
            <a:off x="2016716" y="2683513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94A188C5-128D-B222-E158-1EA0F80540D5}"/>
              </a:ext>
            </a:extLst>
          </p:cNvPr>
          <p:cNvCxnSpPr>
            <a:cxnSpLocks/>
          </p:cNvCxnSpPr>
          <p:nvPr/>
        </p:nvCxnSpPr>
        <p:spPr>
          <a:xfrm>
            <a:off x="2535831" y="2911422"/>
            <a:ext cx="2198596" cy="2143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6E1039AD-5E57-FC7D-94D8-33DA2BF1111B}"/>
              </a:ext>
            </a:extLst>
          </p:cNvPr>
          <p:cNvCxnSpPr>
            <a:cxnSpLocks/>
          </p:cNvCxnSpPr>
          <p:nvPr/>
        </p:nvCxnSpPr>
        <p:spPr>
          <a:xfrm>
            <a:off x="2016718" y="2473272"/>
            <a:ext cx="519113" cy="43815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5A656B2-007C-9488-9A62-816508F25304}"/>
              </a:ext>
            </a:extLst>
          </p:cNvPr>
          <p:cNvCxnSpPr>
            <a:cxnSpLocks/>
          </p:cNvCxnSpPr>
          <p:nvPr/>
        </p:nvCxnSpPr>
        <p:spPr>
          <a:xfrm>
            <a:off x="2016715" y="2507300"/>
            <a:ext cx="1" cy="1476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292BAAB0-DE90-3334-3F27-DF2FD70BC5CB}"/>
              </a:ext>
            </a:extLst>
          </p:cNvPr>
          <p:cNvCxnSpPr>
            <a:cxnSpLocks/>
          </p:cNvCxnSpPr>
          <p:nvPr/>
        </p:nvCxnSpPr>
        <p:spPr>
          <a:xfrm>
            <a:off x="2442588" y="2832837"/>
            <a:ext cx="2198596" cy="2143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12CA9EB3-3BF4-302E-B74C-B4D468E399B6}"/>
              </a:ext>
            </a:extLst>
          </p:cNvPr>
          <p:cNvCxnSpPr>
            <a:cxnSpLocks/>
          </p:cNvCxnSpPr>
          <p:nvPr/>
        </p:nvCxnSpPr>
        <p:spPr>
          <a:xfrm>
            <a:off x="2345339" y="2744736"/>
            <a:ext cx="2198596" cy="2143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5DFEFD08-219D-0D35-5223-A7516965AAA9}"/>
              </a:ext>
            </a:extLst>
          </p:cNvPr>
          <p:cNvCxnSpPr>
            <a:cxnSpLocks/>
          </p:cNvCxnSpPr>
          <p:nvPr/>
        </p:nvCxnSpPr>
        <p:spPr>
          <a:xfrm>
            <a:off x="2237054" y="2649485"/>
            <a:ext cx="2198596" cy="2143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4113D272-5F0B-6EEC-8776-6C54EF0F2DAC}"/>
              </a:ext>
            </a:extLst>
          </p:cNvPr>
          <p:cNvCxnSpPr>
            <a:cxnSpLocks/>
          </p:cNvCxnSpPr>
          <p:nvPr/>
        </p:nvCxnSpPr>
        <p:spPr>
          <a:xfrm>
            <a:off x="2126258" y="2554234"/>
            <a:ext cx="2198596" cy="2143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99778E4-62EB-8018-B165-178AFD00E91F}"/>
              </a:ext>
            </a:extLst>
          </p:cNvPr>
          <p:cNvCxnSpPr>
            <a:cxnSpLocks/>
          </p:cNvCxnSpPr>
          <p:nvPr/>
        </p:nvCxnSpPr>
        <p:spPr>
          <a:xfrm>
            <a:off x="2947968" y="2489932"/>
            <a:ext cx="519113" cy="43815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709000AF-3865-B355-2D9A-5FD6FA7156CC}"/>
              </a:ext>
            </a:extLst>
          </p:cNvPr>
          <p:cNvCxnSpPr>
            <a:cxnSpLocks/>
          </p:cNvCxnSpPr>
          <p:nvPr/>
        </p:nvCxnSpPr>
        <p:spPr>
          <a:xfrm>
            <a:off x="2491850" y="2487556"/>
            <a:ext cx="519113" cy="43815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301A833-F9F3-DC82-8257-18669E3D2A40}"/>
              </a:ext>
            </a:extLst>
          </p:cNvPr>
          <p:cNvCxnSpPr>
            <a:cxnSpLocks/>
          </p:cNvCxnSpPr>
          <p:nvPr/>
        </p:nvCxnSpPr>
        <p:spPr>
          <a:xfrm>
            <a:off x="3474906" y="2489941"/>
            <a:ext cx="519113" cy="43815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5F0AE0DD-5451-027F-71BC-4F1C969B9ACA}"/>
              </a:ext>
            </a:extLst>
          </p:cNvPr>
          <p:cNvCxnSpPr>
            <a:cxnSpLocks/>
          </p:cNvCxnSpPr>
          <p:nvPr/>
        </p:nvCxnSpPr>
        <p:spPr>
          <a:xfrm>
            <a:off x="3978368" y="2480416"/>
            <a:ext cx="519113" cy="43815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Arrow: Right 126">
            <a:extLst>
              <a:ext uri="{FF2B5EF4-FFF2-40B4-BE49-F238E27FC236}">
                <a16:creationId xmlns:a16="http://schemas.microsoft.com/office/drawing/2014/main" id="{C9975129-41E9-23B1-4889-30458D9EBA00}"/>
              </a:ext>
            </a:extLst>
          </p:cNvPr>
          <p:cNvSpPr/>
          <p:nvPr/>
        </p:nvSpPr>
        <p:spPr>
          <a:xfrm>
            <a:off x="1741660" y="3396560"/>
            <a:ext cx="218615" cy="4745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8226A19C-53B5-D0EB-9507-BA3DAFB3A4D8}"/>
              </a:ext>
            </a:extLst>
          </p:cNvPr>
          <p:cNvSpPr txBox="1"/>
          <p:nvPr/>
        </p:nvSpPr>
        <p:spPr>
          <a:xfrm>
            <a:off x="2016715" y="4958933"/>
            <a:ext cx="27417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Backbone</a:t>
            </a:r>
          </a:p>
          <a:p>
            <a:pPr algn="ctr"/>
            <a:r>
              <a:rPr lang="en-US" sz="2400" dirty="0"/>
              <a:t>creates multi-scale feature map</a:t>
            </a:r>
          </a:p>
        </p:txBody>
      </p:sp>
      <p:sp>
        <p:nvSpPr>
          <p:cNvPr id="129" name="Parallelogram 128">
            <a:extLst>
              <a:ext uri="{FF2B5EF4-FFF2-40B4-BE49-F238E27FC236}">
                <a16:creationId xmlns:a16="http://schemas.microsoft.com/office/drawing/2014/main" id="{93B2A77D-6615-3DEA-6EE5-3F05158DCD0D}"/>
              </a:ext>
            </a:extLst>
          </p:cNvPr>
          <p:cNvSpPr/>
          <p:nvPr/>
        </p:nvSpPr>
        <p:spPr>
          <a:xfrm>
            <a:off x="4803378" y="5110487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Parallelogram 129">
            <a:extLst>
              <a:ext uri="{FF2B5EF4-FFF2-40B4-BE49-F238E27FC236}">
                <a16:creationId xmlns:a16="http://schemas.microsoft.com/office/drawing/2014/main" id="{BF6117AE-26D0-792F-D200-B1166CE46BFA}"/>
              </a:ext>
            </a:extLst>
          </p:cNvPr>
          <p:cNvSpPr/>
          <p:nvPr/>
        </p:nvSpPr>
        <p:spPr>
          <a:xfrm>
            <a:off x="5048935" y="4086313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Parallelogram 130">
            <a:extLst>
              <a:ext uri="{FF2B5EF4-FFF2-40B4-BE49-F238E27FC236}">
                <a16:creationId xmlns:a16="http://schemas.microsoft.com/office/drawing/2014/main" id="{5CCCD10B-759F-B827-93DF-1F7EC0E54E1D}"/>
              </a:ext>
            </a:extLst>
          </p:cNvPr>
          <p:cNvSpPr/>
          <p:nvPr/>
        </p:nvSpPr>
        <p:spPr>
          <a:xfrm>
            <a:off x="5207909" y="3164727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CE3EFAF9-1607-353F-EA8C-AB21BEAB1CF5}"/>
              </a:ext>
            </a:extLst>
          </p:cNvPr>
          <p:cNvCxnSpPr>
            <a:cxnSpLocks/>
          </p:cNvCxnSpPr>
          <p:nvPr/>
        </p:nvCxnSpPr>
        <p:spPr>
          <a:xfrm>
            <a:off x="6066624" y="3051427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71EB41D1-24D4-E899-B70E-9B06C9382F3B}"/>
              </a:ext>
            </a:extLst>
          </p:cNvPr>
          <p:cNvCxnSpPr>
            <a:cxnSpLocks/>
            <a:stCxn id="130" idx="3"/>
          </p:cNvCxnSpPr>
          <p:nvPr/>
        </p:nvCxnSpPr>
        <p:spPr>
          <a:xfrm>
            <a:off x="6041954" y="4812344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4C3F554F-31DC-1D53-15B8-8F0D81924E15}"/>
              </a:ext>
            </a:extLst>
          </p:cNvPr>
          <p:cNvCxnSpPr>
            <a:cxnSpLocks/>
            <a:stCxn id="131" idx="4"/>
          </p:cNvCxnSpPr>
          <p:nvPr/>
        </p:nvCxnSpPr>
        <p:spPr>
          <a:xfrm>
            <a:off x="6066624" y="3834461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10A66E87-B3DD-7CC3-2391-696117CA2FBB}"/>
              </a:ext>
            </a:extLst>
          </p:cNvPr>
          <p:cNvCxnSpPr>
            <a:cxnSpLocks/>
          </p:cNvCxnSpPr>
          <p:nvPr/>
        </p:nvCxnSpPr>
        <p:spPr>
          <a:xfrm flipV="1">
            <a:off x="4702581" y="3025597"/>
            <a:ext cx="1376094" cy="6157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69B44D42-936A-747F-CDBF-32D96D3C22E1}"/>
              </a:ext>
            </a:extLst>
          </p:cNvPr>
          <p:cNvCxnSpPr>
            <a:cxnSpLocks/>
          </p:cNvCxnSpPr>
          <p:nvPr/>
        </p:nvCxnSpPr>
        <p:spPr>
          <a:xfrm>
            <a:off x="4747798" y="3947081"/>
            <a:ext cx="1330877" cy="8021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1E6CE1C6-B75E-2743-4156-60939A11A7BA}"/>
              </a:ext>
            </a:extLst>
          </p:cNvPr>
          <p:cNvCxnSpPr>
            <a:cxnSpLocks/>
          </p:cNvCxnSpPr>
          <p:nvPr/>
        </p:nvCxnSpPr>
        <p:spPr>
          <a:xfrm>
            <a:off x="4747798" y="4950152"/>
            <a:ext cx="1294156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angle 137">
            <a:extLst>
              <a:ext uri="{FF2B5EF4-FFF2-40B4-BE49-F238E27FC236}">
                <a16:creationId xmlns:a16="http://schemas.microsoft.com/office/drawing/2014/main" id="{4732E36F-C899-145C-6810-5A4BF67E4598}"/>
              </a:ext>
            </a:extLst>
          </p:cNvPr>
          <p:cNvSpPr/>
          <p:nvPr/>
        </p:nvSpPr>
        <p:spPr>
          <a:xfrm>
            <a:off x="5951506" y="3344640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E1F5DF8-EA68-2F33-46BA-B4F921FB90D7}"/>
              </a:ext>
            </a:extLst>
          </p:cNvPr>
          <p:cNvSpPr/>
          <p:nvPr/>
        </p:nvSpPr>
        <p:spPr>
          <a:xfrm>
            <a:off x="5844946" y="4404921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6B6CA23F-F676-7473-5296-AD92AECF14FD}"/>
              </a:ext>
            </a:extLst>
          </p:cNvPr>
          <p:cNvSpPr/>
          <p:nvPr/>
        </p:nvSpPr>
        <p:spPr>
          <a:xfrm>
            <a:off x="5814564" y="546476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6" name="Picture 145">
            <a:extLst>
              <a:ext uri="{FF2B5EF4-FFF2-40B4-BE49-F238E27FC236}">
                <a16:creationId xmlns:a16="http://schemas.microsoft.com/office/drawing/2014/main" id="{E3FAF297-7060-F29B-D254-F8865A705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3270" y="3147168"/>
            <a:ext cx="2018233" cy="1513675"/>
          </a:xfrm>
          <a:prstGeom prst="rect">
            <a:avLst/>
          </a:prstGeom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927BD958-543E-94B6-D459-0FD5367BE36A}"/>
              </a:ext>
            </a:extLst>
          </p:cNvPr>
          <p:cNvGrpSpPr/>
          <p:nvPr/>
        </p:nvGrpSpPr>
        <p:grpSpPr>
          <a:xfrm>
            <a:off x="10803485" y="3593158"/>
            <a:ext cx="410365" cy="328265"/>
            <a:chOff x="4271239" y="1649501"/>
            <a:chExt cx="3046443" cy="1429473"/>
          </a:xfrm>
        </p:grpSpPr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30E7F5E0-C6D7-9005-8429-190F3CABD2CF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AC92B09-6635-960E-E17B-2FD3AD7525BE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FCEB496-B039-38AE-B4FA-937ACD7E796A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291C9A80-55BE-5BC5-4D16-4A33FD1CF49B}"/>
              </a:ext>
            </a:extLst>
          </p:cNvPr>
          <p:cNvGrpSpPr/>
          <p:nvPr/>
        </p:nvGrpSpPr>
        <p:grpSpPr>
          <a:xfrm>
            <a:off x="11470899" y="4374281"/>
            <a:ext cx="265776" cy="266680"/>
            <a:chOff x="4271239" y="1649501"/>
            <a:chExt cx="3046443" cy="1429473"/>
          </a:xfrm>
        </p:grpSpPr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48737394-B8B3-7CC9-3190-0B56B557A19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0E8E3602-E570-2797-0A34-CC456427E8FF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5CB20C98-E90F-7FCF-C95E-716851D42C0D}"/>
              </a:ext>
            </a:extLst>
          </p:cNvPr>
          <p:cNvGrpSpPr/>
          <p:nvPr/>
        </p:nvGrpSpPr>
        <p:grpSpPr>
          <a:xfrm>
            <a:off x="10461439" y="3887742"/>
            <a:ext cx="528127" cy="401236"/>
            <a:chOff x="4271239" y="1649501"/>
            <a:chExt cx="3046443" cy="1429473"/>
          </a:xfrm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4877CBE4-1B2C-9334-9FBD-5299012429E3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3CDF781-5CD6-2512-4E9C-952E914960A4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B6F5DF52-A307-779A-BFE7-A663BCA76BAE}"/>
              </a:ext>
            </a:extLst>
          </p:cNvPr>
          <p:cNvSpPr txBox="1"/>
          <p:nvPr/>
        </p:nvSpPr>
        <p:spPr>
          <a:xfrm>
            <a:off x="10093271" y="4638377"/>
            <a:ext cx="2042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Inferred </a:t>
            </a:r>
            <a:r>
              <a:rPr lang="en-US" sz="2400" b="1" dirty="0" err="1"/>
              <a:t>outpu</a:t>
            </a:r>
            <a:endParaRPr lang="en-US" sz="2400" b="1" dirty="0"/>
          </a:p>
          <a:p>
            <a:pPr algn="ctr"/>
            <a:r>
              <a:rPr lang="en-US" sz="2400" dirty="0"/>
              <a:t>Cat, mouse, book</a:t>
            </a:r>
          </a:p>
        </p:txBody>
      </p:sp>
      <p:sp>
        <p:nvSpPr>
          <p:cNvPr id="166" name="Arrow: Right 165">
            <a:extLst>
              <a:ext uri="{FF2B5EF4-FFF2-40B4-BE49-F238E27FC236}">
                <a16:creationId xmlns:a16="http://schemas.microsoft.com/office/drawing/2014/main" id="{3C4C6F96-229B-A3A0-7B97-730086E3DBB7}"/>
              </a:ext>
            </a:extLst>
          </p:cNvPr>
          <p:cNvSpPr/>
          <p:nvPr/>
        </p:nvSpPr>
        <p:spPr>
          <a:xfrm>
            <a:off x="9801928" y="3666910"/>
            <a:ext cx="218615" cy="4745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68EFF1F-D386-DD83-10B8-433930A1F2B0}"/>
              </a:ext>
            </a:extLst>
          </p:cNvPr>
          <p:cNvSpPr txBox="1"/>
          <p:nvPr/>
        </p:nvSpPr>
        <p:spPr>
          <a:xfrm>
            <a:off x="5098314" y="5883494"/>
            <a:ext cx="2493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Neck</a:t>
            </a:r>
            <a:r>
              <a:rPr lang="en-US" sz="2400" dirty="0"/>
              <a:t> integrates scales</a:t>
            </a: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63C85593-593F-C04A-ADC2-D6C3C013071E}"/>
              </a:ext>
            </a:extLst>
          </p:cNvPr>
          <p:cNvSpPr/>
          <p:nvPr/>
        </p:nvSpPr>
        <p:spPr>
          <a:xfrm>
            <a:off x="7891213" y="2238448"/>
            <a:ext cx="1764955" cy="1586676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Bounding box regression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94D62ED4-5E71-CF77-7B0B-3375E9FA437F}"/>
              </a:ext>
            </a:extLst>
          </p:cNvPr>
          <p:cNvSpPr/>
          <p:nvPr/>
        </p:nvSpPr>
        <p:spPr>
          <a:xfrm>
            <a:off x="7893467" y="4100422"/>
            <a:ext cx="1782485" cy="1586676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Object classification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04F7FC70-F0C1-11AE-025E-D47A390F81E6}"/>
              </a:ext>
            </a:extLst>
          </p:cNvPr>
          <p:cNvSpPr txBox="1"/>
          <p:nvPr/>
        </p:nvSpPr>
        <p:spPr>
          <a:xfrm>
            <a:off x="7850978" y="5837339"/>
            <a:ext cx="19059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Task-specific head</a:t>
            </a:r>
            <a:endParaRPr lang="en-US" sz="2400" dirty="0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6054E698-FB67-0218-3A81-E4C8EC5DC8F6}"/>
              </a:ext>
            </a:extLst>
          </p:cNvPr>
          <p:cNvCxnSpPr>
            <a:cxnSpLocks/>
          </p:cNvCxnSpPr>
          <p:nvPr/>
        </p:nvCxnSpPr>
        <p:spPr>
          <a:xfrm>
            <a:off x="6824914" y="3499594"/>
            <a:ext cx="1066298" cy="1190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4EFC5482-AB67-CF72-64EE-8C41F198FD37}"/>
              </a:ext>
            </a:extLst>
          </p:cNvPr>
          <p:cNvCxnSpPr>
            <a:cxnSpLocks/>
            <a:stCxn id="130" idx="2"/>
          </p:cNvCxnSpPr>
          <p:nvPr/>
        </p:nvCxnSpPr>
        <p:spPr>
          <a:xfrm flipV="1">
            <a:off x="7125726" y="4445367"/>
            <a:ext cx="761972" cy="3962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85808AA2-365B-841C-3A49-736A9E1D714D}"/>
              </a:ext>
            </a:extLst>
          </p:cNvPr>
          <p:cNvCxnSpPr>
            <a:cxnSpLocks/>
            <a:stCxn id="129" idx="2"/>
          </p:cNvCxnSpPr>
          <p:nvPr/>
        </p:nvCxnSpPr>
        <p:spPr>
          <a:xfrm>
            <a:off x="7462451" y="5508230"/>
            <a:ext cx="395906" cy="0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35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127" grpId="0" animBg="1"/>
      <p:bldP spid="128" grpId="0"/>
      <p:bldP spid="129" grpId="0" animBg="1"/>
      <p:bldP spid="130" grpId="0" animBg="1"/>
      <p:bldP spid="131" grpId="0" animBg="1"/>
      <p:bldP spid="138" grpId="0" animBg="1"/>
      <p:bldP spid="139" grpId="0" animBg="1"/>
      <p:bldP spid="140" grpId="0" animBg="1"/>
      <p:bldP spid="165" grpId="0"/>
      <p:bldP spid="166" grpId="0" animBg="1"/>
      <p:bldP spid="167" grpId="0"/>
      <p:bldP spid="168" grpId="0" animBg="1"/>
      <p:bldP spid="169" grpId="0" animBg="1"/>
      <p:bldP spid="17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9639</TotalTime>
  <Words>3479</Words>
  <Application>Microsoft Office PowerPoint</Application>
  <PresentationFormat>Widescreen</PresentationFormat>
  <Paragraphs>508</Paragraphs>
  <Slides>63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2" baseType="lpstr">
      <vt:lpstr>Arial</vt:lpstr>
      <vt:lpstr>Calibri</vt:lpstr>
      <vt:lpstr>Calibri Light</vt:lpstr>
      <vt:lpstr>Cambria Math</vt:lpstr>
      <vt:lpstr>Courier New</vt:lpstr>
      <vt:lpstr>Inter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Overview of Object Detection</vt:lpstr>
      <vt:lpstr>Overview of Object Detection</vt:lpstr>
      <vt:lpstr>Lesson Overview</vt:lpstr>
      <vt:lpstr>Overview of Object Detection</vt:lpstr>
      <vt:lpstr>PowerPoint Presentation</vt:lpstr>
      <vt:lpstr>PowerPoint Presentation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Loss Functions for Object Detection</vt:lpstr>
      <vt:lpstr>Loss Function for Object Detection  </vt:lpstr>
      <vt:lpstr>Loss Function for Object Detection  </vt:lpstr>
      <vt:lpstr>PowerPoint Presentation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397</cp:revision>
  <cp:lastPrinted>2019-12-06T01:30:02Z</cp:lastPrinted>
  <dcterms:created xsi:type="dcterms:W3CDTF">2019-11-27T16:52:28Z</dcterms:created>
  <dcterms:modified xsi:type="dcterms:W3CDTF">2024-03-20T02:44:55Z</dcterms:modified>
</cp:coreProperties>
</file>

<file path=docProps/thumbnail.jpeg>
</file>